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0" r:id="rId5"/>
    <p:sldId id="262" r:id="rId6"/>
    <p:sldId id="267" r:id="rId7"/>
    <p:sldId id="268" r:id="rId8"/>
    <p:sldId id="269" r:id="rId9"/>
    <p:sldId id="270" r:id="rId10"/>
    <p:sldId id="271" r:id="rId11"/>
    <p:sldId id="258" r:id="rId12"/>
    <p:sldId id="259" r:id="rId13"/>
    <p:sldId id="263" r:id="rId14"/>
    <p:sldId id="265" r:id="rId15"/>
    <p:sldId id="266" r:id="rId16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 showGuides="1">
      <p:cViewPr varScale="1">
        <p:scale>
          <a:sx n="90" d="100"/>
          <a:sy n="90" d="100"/>
        </p:scale>
        <p:origin x="1430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87788-49CB-4F35-B794-B9984D335FE9}" type="datetimeFigureOut">
              <a:rPr lang="el-GR" smtClean="0"/>
              <a:t>30/3/2024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CA00-AF47-4E9D-8435-293674CB131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59832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87788-49CB-4F35-B794-B9984D335FE9}" type="datetimeFigureOut">
              <a:rPr lang="el-GR" smtClean="0"/>
              <a:t>30/3/2024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CA00-AF47-4E9D-8435-293674CB131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45001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87788-49CB-4F35-B794-B9984D335FE9}" type="datetimeFigureOut">
              <a:rPr lang="el-GR" smtClean="0"/>
              <a:t>30/3/2024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CA00-AF47-4E9D-8435-293674CB131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3560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87788-49CB-4F35-B794-B9984D335FE9}" type="datetimeFigureOut">
              <a:rPr lang="el-GR" smtClean="0"/>
              <a:t>30/3/2024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CA00-AF47-4E9D-8435-293674CB131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34307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87788-49CB-4F35-B794-B9984D335FE9}" type="datetimeFigureOut">
              <a:rPr lang="el-GR" smtClean="0"/>
              <a:t>30/3/2024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CA00-AF47-4E9D-8435-293674CB131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70149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87788-49CB-4F35-B794-B9984D335FE9}" type="datetimeFigureOut">
              <a:rPr lang="el-GR" smtClean="0"/>
              <a:t>30/3/2024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CA00-AF47-4E9D-8435-293674CB131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64894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87788-49CB-4F35-B794-B9984D335FE9}" type="datetimeFigureOut">
              <a:rPr lang="el-GR" smtClean="0"/>
              <a:t>30/3/2024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CA00-AF47-4E9D-8435-293674CB131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29344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87788-49CB-4F35-B794-B9984D335FE9}" type="datetimeFigureOut">
              <a:rPr lang="el-GR" smtClean="0"/>
              <a:t>30/3/2024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CA00-AF47-4E9D-8435-293674CB131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29160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87788-49CB-4F35-B794-B9984D335FE9}" type="datetimeFigureOut">
              <a:rPr lang="el-GR" smtClean="0"/>
              <a:t>30/3/2024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CA00-AF47-4E9D-8435-293674CB131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4906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87788-49CB-4F35-B794-B9984D335FE9}" type="datetimeFigureOut">
              <a:rPr lang="el-GR" smtClean="0"/>
              <a:t>30/3/2024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CA00-AF47-4E9D-8435-293674CB131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31552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87788-49CB-4F35-B794-B9984D335FE9}" type="datetimeFigureOut">
              <a:rPr lang="el-GR" smtClean="0"/>
              <a:t>30/3/2024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CA00-AF47-4E9D-8435-293674CB131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2510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87788-49CB-4F35-B794-B9984D335FE9}" type="datetimeFigureOut">
              <a:rPr lang="el-GR" smtClean="0"/>
              <a:t>30/3/2024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1CA00-AF47-4E9D-8435-293674CB131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23379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Απολογισμός δράσης ΠΣΕ</a:t>
            </a:r>
            <a:endParaRPr lang="el-G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sz="3600" dirty="0" smtClean="0">
                <a:solidFill>
                  <a:schemeClr val="accent1">
                    <a:lumMod val="50000"/>
                  </a:schemeClr>
                </a:solidFill>
              </a:rPr>
              <a:t>2023</a:t>
            </a:r>
            <a:endParaRPr lang="el-GR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2"/>
          <a:srcRect l="13125" t="13833" r="13178" b="14913"/>
          <a:stretch/>
        </p:blipFill>
        <p:spPr>
          <a:xfrm>
            <a:off x="152399" y="164979"/>
            <a:ext cx="1268325" cy="173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539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Δικαστικά</a:t>
            </a:r>
            <a:endParaRPr lang="el-G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48 δικαστικοί φάκελοι</a:t>
            </a:r>
          </a:p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6 εγγραφές αποφοίτων κολεγίων</a:t>
            </a:r>
          </a:p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1 αγωγή </a:t>
            </a:r>
            <a:endParaRPr lang="el-GR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49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Συνάντηση των Διοικητικών Οργάνων με </a:t>
            </a:r>
            <a:r>
              <a:rPr lang="el-GR" dirty="0" err="1" smtClean="0">
                <a:solidFill>
                  <a:schemeClr val="accent1">
                    <a:lumMod val="50000"/>
                  </a:schemeClr>
                </a:solidFill>
              </a:rPr>
              <a:t>εργοθεραπευτές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 της Θεσσαλίας</a:t>
            </a:r>
            <a:endParaRPr lang="el-GR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529" y="2861265"/>
            <a:ext cx="4602879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94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>
                <a:solidFill>
                  <a:schemeClr val="accent1">
                    <a:lumMod val="50000"/>
                  </a:schemeClr>
                </a:solidFill>
              </a:rPr>
              <a:t>Σ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υγκέντρωση ειδών πρώτης ανάγκης για τους πλημμυροπαθείς της Θεσσαλίας</a:t>
            </a:r>
            <a:endParaRPr lang="el-GR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2"/>
          <a:srcRect l="8983" r="15942"/>
          <a:stretch/>
        </p:blipFill>
        <p:spPr>
          <a:xfrm>
            <a:off x="539262" y="3247292"/>
            <a:ext cx="3910084" cy="2929671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3"/>
          <a:srcRect l="6078" r="18381"/>
          <a:stretch/>
        </p:blipFill>
        <p:spPr>
          <a:xfrm>
            <a:off x="7294848" y="3247292"/>
            <a:ext cx="3912413" cy="291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10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Ανθυγιεινό επίδομα</a:t>
            </a:r>
            <a:endParaRPr lang="el-G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Εγκρίθηκε από το υπουργείο Υγείας</a:t>
            </a:r>
          </a:p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Πρόσφατα από το υπουργείο Παιδείας για τα εποπτευόμενα νοσοκομεία</a:t>
            </a:r>
          </a:p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Αναμένουμε το υπουργείο Οικογένειας</a:t>
            </a:r>
            <a:endParaRPr lang="el-GR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87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Κινητοποιήσεις</a:t>
            </a:r>
            <a:endParaRPr lang="el-G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Συμμετοχή του ΠΣΕ στις δύο κινητοποιήσεις για το τραγικό ατύχημα στα Τέμπη</a:t>
            </a:r>
          </a:p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Συμμετοχή στις κινητοποιήσεις της Πρωτομαγιάς</a:t>
            </a:r>
          </a:p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Συμμετοχή στην απεργία της 21/9 της ΑΔΕΔΥ</a:t>
            </a:r>
          </a:p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0708" y="3786839"/>
            <a:ext cx="4486274" cy="2525061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50" y="4001293"/>
            <a:ext cx="3279165" cy="245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00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8</a:t>
            </a:r>
            <a:r>
              <a:rPr lang="el-GR" baseline="30000" dirty="0" smtClean="0">
                <a:solidFill>
                  <a:schemeClr val="accent1">
                    <a:lumMod val="50000"/>
                  </a:schemeClr>
                </a:solidFill>
              </a:rPr>
              <a:t>ο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 Πανελλήνιο Συνέδριο </a:t>
            </a:r>
            <a:r>
              <a:rPr lang="el-GR" dirty="0" err="1" smtClean="0">
                <a:solidFill>
                  <a:schemeClr val="accent1">
                    <a:lumMod val="50000"/>
                  </a:schemeClr>
                </a:solidFill>
              </a:rPr>
              <a:t>Εργοθεραπείας</a:t>
            </a:r>
            <a:endParaRPr lang="el-G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Πρόσκληση ενδιαφέροντος για τη σύνθεση της Οργανωτικής Επιτροπής</a:t>
            </a:r>
          </a:p>
          <a:p>
            <a:endParaRPr lang="el-GR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577" y="2687304"/>
            <a:ext cx="8176846" cy="397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60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85726"/>
            <a:ext cx="10515600" cy="591608"/>
          </a:xfrm>
        </p:spPr>
        <p:txBody>
          <a:bodyPr>
            <a:normAutofit fontScale="90000"/>
          </a:bodyPr>
          <a:lstStyle/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Εκπαιδευτικά-εκδηλώσεις</a:t>
            </a:r>
            <a:endParaRPr lang="el-G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1023938"/>
            <a:ext cx="10515600" cy="4390496"/>
          </a:xfrm>
        </p:spPr>
        <p:txBody>
          <a:bodyPr/>
          <a:lstStyle/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Συμμετοχή στον εκπαιδευτικό μαραθώνιο του ΠΑΔΑ</a:t>
            </a:r>
          </a:p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Συμμετοχή στην φοιτητική ημερίδα του </a:t>
            </a:r>
            <a:r>
              <a:rPr lang="el-GR" dirty="0" err="1">
                <a:solidFill>
                  <a:schemeClr val="accent1">
                    <a:lumMod val="50000"/>
                  </a:schemeClr>
                </a:solidFill>
              </a:rPr>
              <a:t>τ</a:t>
            </a:r>
            <a:r>
              <a:rPr lang="el-GR" dirty="0" err="1" smtClean="0">
                <a:solidFill>
                  <a:schemeClr val="accent1">
                    <a:lumMod val="50000"/>
                  </a:schemeClr>
                </a:solidFill>
              </a:rPr>
              <a:t>μ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el-GR" dirty="0" err="1" smtClean="0">
                <a:solidFill>
                  <a:schemeClr val="accent1">
                    <a:lumMod val="50000"/>
                  </a:schemeClr>
                </a:solidFill>
              </a:rPr>
              <a:t>Εργοθεραπείας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 του ΠΑΔΑ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Συμμετοχή </a:t>
            </a:r>
            <a:r>
              <a:rPr lang="el-GR" dirty="0">
                <a:solidFill>
                  <a:schemeClr val="accent1">
                    <a:lumMod val="50000"/>
                  </a:schemeClr>
                </a:solidFill>
              </a:rPr>
              <a:t>στην εκδήλωση για την Πανελλήνια Ημέρα Πρόληψης Εγκαυμάτων</a:t>
            </a:r>
          </a:p>
          <a:p>
            <a:endParaRPr lang="el-GR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2"/>
          <a:srcRect t="13343" b="14418"/>
          <a:stretch/>
        </p:blipFill>
        <p:spPr>
          <a:xfrm>
            <a:off x="237067" y="3592955"/>
            <a:ext cx="3547533" cy="2246047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3"/>
          <a:srcRect t="33822" b="14366"/>
          <a:stretch/>
        </p:blipFill>
        <p:spPr>
          <a:xfrm>
            <a:off x="7562721" y="4504862"/>
            <a:ext cx="4392212" cy="2275681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6531" y="4202279"/>
            <a:ext cx="3374259" cy="189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26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Εκπαιδευτικά-εκδηλώσεις</a:t>
            </a:r>
            <a:endParaRPr lang="el-G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Συμμετοχή στην εκδήλωση της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lifeforce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για την εκπαίδευση παιδιών στην ΚΑΡΠΑ</a:t>
            </a:r>
          </a:p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Επισκέψεις </a:t>
            </a:r>
            <a:r>
              <a:rPr lang="el-GR" dirty="0">
                <a:solidFill>
                  <a:schemeClr val="accent1">
                    <a:lumMod val="50000"/>
                  </a:schemeClr>
                </a:solidFill>
              </a:rPr>
              <a:t>στο ΠΔΜ και 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ΠΑΔΑ</a:t>
            </a:r>
          </a:p>
          <a:p>
            <a:pPr marL="0" indent="0">
              <a:buNone/>
            </a:pPr>
            <a:endParaRPr lang="el-GR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l-GR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197" y="3723238"/>
            <a:ext cx="3369733" cy="252730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7661" y="2391507"/>
            <a:ext cx="3123285" cy="416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61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Επιτροπές</a:t>
            </a:r>
            <a:endParaRPr lang="el-G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3061" y="1567717"/>
            <a:ext cx="10515600" cy="4351338"/>
          </a:xfrm>
        </p:spPr>
        <p:txBody>
          <a:bodyPr/>
          <a:lstStyle/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Συμμετοχή του ΠΣΕ στην επιτροπή του υπουργείου Εργασίας για το πρόγραμμα ‘Προσωπικός Βοηθός’</a:t>
            </a:r>
          </a:p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Συμμετοχή του ΠΣΕ στην επιτροπή του υπουργείου Υγείας για την κατάρτιση εθνικού σχεδίου δράσης αντιμετώπισης </a:t>
            </a:r>
            <a:r>
              <a:rPr lang="el-GR" dirty="0" err="1" smtClean="0">
                <a:solidFill>
                  <a:schemeClr val="accent1">
                    <a:lumMod val="50000"/>
                  </a:schemeClr>
                </a:solidFill>
              </a:rPr>
              <a:t>εγκαυματιών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 στη χώρα</a:t>
            </a:r>
          </a:p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Συμμετοχή του ΠΣΕ στο Κεντρικό Συμβούλιο Υγείας</a:t>
            </a:r>
          </a:p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Συμμετοχή του ΠΣΕ σε ομάδα εργασίας ΝΠΔΔ για την </a:t>
            </a:r>
            <a:r>
              <a:rPr lang="el-GR" dirty="0" err="1" smtClean="0">
                <a:solidFill>
                  <a:schemeClr val="accent1">
                    <a:lumMod val="50000"/>
                  </a:schemeClr>
                </a:solidFill>
              </a:rPr>
              <a:t>ισοβάθμιση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 των πτυχίων ΠΕ και ΤΕ</a:t>
            </a:r>
            <a:endParaRPr lang="el-GR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760668"/>
            <a:ext cx="5765247" cy="209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19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Συναντήσεις </a:t>
            </a:r>
            <a:endParaRPr lang="el-G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Συνάντηση Π.Σ.Ε με εκπροσώπους του Υπ. Εργασίας</a:t>
            </a:r>
          </a:p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Συνάντηση με τον Γ.Γ. Ανώτατης Εκπαίδευσης του υπουργείου Παιδείας</a:t>
            </a:r>
          </a:p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Συνάντηση με κλιμάκιο του ΚΚΕ και ενημέρωση για θέματα του κλάδου</a:t>
            </a:r>
          </a:p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Συνάντηση με κλιμάκιο του ΣΥΡΙΖΑ-ΠΣ και κατάθεση υπομνήματος για θέματα που αφορούν τον κλάδο</a:t>
            </a:r>
          </a:p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Συνάντηση Κ.Δ με Δ.Σ των ΠΤ στη Λάρισα και στη συνέχεια συνάντηση με μέλη του ΠΣΕ που ζουν και εργάζονται στη Θεσσαλία</a:t>
            </a:r>
            <a:endParaRPr lang="el-GR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887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Επιστολές </a:t>
            </a:r>
            <a:endParaRPr lang="el-G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>
                <a:solidFill>
                  <a:schemeClr val="accent1">
                    <a:lumMod val="50000"/>
                  </a:schemeClr>
                </a:solidFill>
              </a:rPr>
              <a:t>Ε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πιστολή διαμαρτυρίας για την Προκήρυξη ΑΣΕΠ 10Κ/2022 για ΤΕ ΠΕ</a:t>
            </a:r>
          </a:p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Επιστολή στον ΑΣΕΠ για συμπερίληψη μεταπτυχιακών τίτλων στις προκηρύξεις</a:t>
            </a:r>
          </a:p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Επιστολή στον </a:t>
            </a:r>
            <a:r>
              <a:rPr lang="el-GR" dirty="0" err="1" smtClean="0">
                <a:solidFill>
                  <a:schemeClr val="accent1">
                    <a:lumMod val="50000"/>
                  </a:schemeClr>
                </a:solidFill>
              </a:rPr>
              <a:t>Υπ.Εργασίας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 να αποσύρει την ΥΑ 20745/2023, για τις προδιαγραφές λειτουργίας κέντρων αποθεραπείας – αποκατάστασης</a:t>
            </a:r>
          </a:p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Επιστολή στον </a:t>
            </a:r>
            <a:r>
              <a:rPr lang="el-GR" dirty="0" err="1" smtClean="0">
                <a:solidFill>
                  <a:schemeClr val="accent1">
                    <a:lumMod val="50000"/>
                  </a:schemeClr>
                </a:solidFill>
              </a:rPr>
              <a:t>Υπ.Υγείας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 για την Υ.Α. περί «Εφαρμογής κριτηρίων ποιότητας στις αποζημιωμένες από τον Ε.Ο.Π.Υ.Υ. υπηρεσίες κλειστής νοσηλείας ιδιωτικών Γενικών Κλινικών και ιδιωτικών Κέντρων Αποθεραπείας και Αποκατάστασης Κλειστής Νοσηλείας</a:t>
            </a:r>
          </a:p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Επιστολή προς την ηγεσία του </a:t>
            </a:r>
            <a:r>
              <a:rPr lang="el-GR" dirty="0" err="1" smtClean="0">
                <a:solidFill>
                  <a:schemeClr val="accent1">
                    <a:lumMod val="50000"/>
                  </a:schemeClr>
                </a:solidFill>
              </a:rPr>
              <a:t>Υπ.Παιδείας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 για την ίδρυση τμήματος </a:t>
            </a:r>
            <a:r>
              <a:rPr lang="el-GR" dirty="0" err="1" smtClean="0">
                <a:solidFill>
                  <a:schemeClr val="accent1">
                    <a:lumMod val="50000"/>
                  </a:schemeClr>
                </a:solidFill>
              </a:rPr>
              <a:t>εργοθεραπείας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 στο Δημοκρίτειο</a:t>
            </a:r>
          </a:p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Ψήφισμα ΠΣΕ και άλλων συλλόγων για τη λειτουργία Ιδιωτικής Πανεπιστημιακής Κλινικής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από το Μητροπολιτικό Κολλέγιο</a:t>
            </a:r>
            <a:endParaRPr lang="el-GR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965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accent1">
                    <a:lumMod val="50000"/>
                  </a:schemeClr>
                </a:solidFill>
              </a:rPr>
              <a:t>Επιστολές 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Επιστολή </a:t>
            </a:r>
            <a:r>
              <a:rPr lang="el-GR" dirty="0">
                <a:solidFill>
                  <a:schemeClr val="accent1">
                    <a:lumMod val="50000"/>
                  </a:schemeClr>
                </a:solidFill>
              </a:rPr>
              <a:t>στον </a:t>
            </a:r>
            <a:r>
              <a:rPr lang="el-GR" dirty="0" err="1">
                <a:solidFill>
                  <a:schemeClr val="accent1">
                    <a:lumMod val="50000"/>
                  </a:schemeClr>
                </a:solidFill>
              </a:rPr>
              <a:t>Υπ.Εργασίας</a:t>
            </a:r>
            <a:r>
              <a:rPr lang="el-GR" dirty="0">
                <a:solidFill>
                  <a:schemeClr val="accent1">
                    <a:lumMod val="50000"/>
                  </a:schemeClr>
                </a:solidFill>
              </a:rPr>
              <a:t> για το ανθυγιεινό επίδομα- να καταβληθεί στους </a:t>
            </a:r>
            <a:r>
              <a:rPr lang="el-GR" dirty="0" err="1">
                <a:solidFill>
                  <a:schemeClr val="accent1">
                    <a:lumMod val="50000"/>
                  </a:schemeClr>
                </a:solidFill>
              </a:rPr>
              <a:t>εργοθεραπευτές</a:t>
            </a:r>
            <a:r>
              <a:rPr lang="el-GR" dirty="0">
                <a:solidFill>
                  <a:schemeClr val="accent1">
                    <a:lumMod val="50000"/>
                  </a:schemeClr>
                </a:solidFill>
              </a:rPr>
              <a:t> στα Κέντρα 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Πρόνοιας</a:t>
            </a:r>
          </a:p>
          <a:p>
            <a:r>
              <a:rPr lang="el-GR" dirty="0">
                <a:solidFill>
                  <a:schemeClr val="accent1">
                    <a:lumMod val="50000"/>
                  </a:schemeClr>
                </a:solidFill>
              </a:rPr>
              <a:t>Επιστολή στον </a:t>
            </a:r>
            <a:r>
              <a:rPr lang="el-GR" dirty="0" err="1" smtClean="0">
                <a:solidFill>
                  <a:schemeClr val="accent1">
                    <a:lumMod val="50000"/>
                  </a:schemeClr>
                </a:solidFill>
              </a:rPr>
              <a:t>Υπ.Παιδείας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l-GR" dirty="0">
                <a:solidFill>
                  <a:schemeClr val="accent1">
                    <a:lumMod val="50000"/>
                  </a:schemeClr>
                </a:solidFill>
              </a:rPr>
              <a:t>για το ανθυγιεινό επίδομα- να καταβληθεί στους </a:t>
            </a:r>
            <a:r>
              <a:rPr lang="el-GR" dirty="0" err="1">
                <a:solidFill>
                  <a:schemeClr val="accent1">
                    <a:lumMod val="50000"/>
                  </a:schemeClr>
                </a:solidFill>
              </a:rPr>
              <a:t>εργοθεραπευτές</a:t>
            </a:r>
            <a:r>
              <a:rPr lang="el-GR" dirty="0">
                <a:solidFill>
                  <a:schemeClr val="accent1">
                    <a:lumMod val="50000"/>
                  </a:schemeClr>
                </a:solidFill>
              </a:rPr>
              <a:t> στα 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Πανεπιστημιακά Νοσοκομεία</a:t>
            </a:r>
          </a:p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Επιστολή στο Υπ. Υγείας για τον κώδικα Δεοντολογίας</a:t>
            </a:r>
          </a:p>
          <a:p>
            <a:r>
              <a:rPr lang="el-GR" dirty="0">
                <a:solidFill>
                  <a:schemeClr val="accent1">
                    <a:lumMod val="50000"/>
                  </a:schemeClr>
                </a:solidFill>
              </a:rPr>
              <a:t> Επιστολή στο Υπ. Υγείας 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(Δ/</a:t>
            </a:r>
            <a:r>
              <a:rPr lang="el-GR" dirty="0" err="1" smtClean="0">
                <a:solidFill>
                  <a:schemeClr val="accent1">
                    <a:lumMod val="50000"/>
                  </a:schemeClr>
                </a:solidFill>
              </a:rPr>
              <a:t>νση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 Νομικών Προσώπων) για τον καθορισμό της διαδικασίας πρόσληψης εργοθεραπευτών</a:t>
            </a:r>
          </a:p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Επιστολή στον Πρύτανη ΠΑΔΑ</a:t>
            </a:r>
          </a:p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Επιστολή στον Πρύτανη ΠΔΜ </a:t>
            </a:r>
            <a:endParaRPr lang="el-GR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l-GR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359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Δελτία Τύπου</a:t>
            </a:r>
            <a:endParaRPr lang="el-G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Ίδρυση </a:t>
            </a:r>
            <a:r>
              <a:rPr lang="el-GR" dirty="0" err="1" smtClean="0">
                <a:solidFill>
                  <a:schemeClr val="accent1">
                    <a:lumMod val="50000"/>
                  </a:schemeClr>
                </a:solidFill>
              </a:rPr>
              <a:t>τμ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accent1">
                    <a:lumMod val="50000"/>
                  </a:schemeClr>
                </a:solidFill>
              </a:rPr>
              <a:t>Εργοθεραπείας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 στο Δημοκρίτειο</a:t>
            </a:r>
          </a:p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Σεισμός στην </a:t>
            </a:r>
            <a:r>
              <a:rPr lang="el-GR" dirty="0">
                <a:solidFill>
                  <a:schemeClr val="accent1">
                    <a:lumMod val="50000"/>
                  </a:schemeClr>
                </a:solidFill>
              </a:rPr>
              <a:t>Τουρκία – κάλεσμα για συμμετοχή στην αποστολή 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βοήθειας</a:t>
            </a:r>
          </a:p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Ατύχημα </a:t>
            </a:r>
            <a:r>
              <a:rPr lang="el-GR" dirty="0">
                <a:solidFill>
                  <a:schemeClr val="accent1">
                    <a:lumMod val="50000"/>
                  </a:schemeClr>
                </a:solidFill>
              </a:rPr>
              <a:t>στα Τέμπη. 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Ενημέρωση </a:t>
            </a:r>
            <a:r>
              <a:rPr lang="el-GR" dirty="0">
                <a:solidFill>
                  <a:schemeClr val="accent1">
                    <a:lumMod val="50000"/>
                  </a:schemeClr>
                </a:solidFill>
              </a:rPr>
              <a:t>των αρχών 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για παροχή </a:t>
            </a:r>
            <a:r>
              <a:rPr lang="el-GR" dirty="0">
                <a:solidFill>
                  <a:schemeClr val="accent1">
                    <a:lumMod val="50000"/>
                  </a:schemeClr>
                </a:solidFill>
              </a:rPr>
              <a:t>βοήθειας στους 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τραυματίες</a:t>
            </a:r>
          </a:p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Ανθυγιεινό επίδομα</a:t>
            </a:r>
          </a:p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Υπόθεση </a:t>
            </a:r>
            <a:r>
              <a:rPr lang="el-GR" dirty="0">
                <a:solidFill>
                  <a:schemeClr val="accent1">
                    <a:lumMod val="50000"/>
                  </a:schemeClr>
                </a:solidFill>
              </a:rPr>
              <a:t>Ωρωπού (προσωπικό ασθενοφόρου καθαρίζει 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πολίτη με λάστιχο). </a:t>
            </a:r>
            <a:r>
              <a:rPr lang="el-GR" dirty="0">
                <a:solidFill>
                  <a:schemeClr val="accent1">
                    <a:lumMod val="50000"/>
                  </a:schemeClr>
                </a:solidFill>
              </a:rPr>
              <a:t>Δελτίο τύπου για την καταγγελία των σημαντικών ελλείψεων σε υπηρεσίες κοινωνικής 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προστασίας</a:t>
            </a:r>
            <a:endParaRPr lang="el-GR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Εξώδικο στο ΑΤΕΕΝ</a:t>
            </a:r>
          </a:p>
          <a:p>
            <a:endParaRPr lang="el-GR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010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5B9BD5">
                    <a:lumMod val="50000"/>
                  </a:srgbClr>
                </a:solidFill>
              </a:rPr>
              <a:t>Δελτία Τύπου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Καταστροφικές </a:t>
            </a:r>
            <a:r>
              <a:rPr lang="el-GR" dirty="0">
                <a:solidFill>
                  <a:schemeClr val="accent1">
                    <a:lumMod val="50000"/>
                  </a:schemeClr>
                </a:solidFill>
              </a:rPr>
              <a:t>πλημμύρες, δήλωση συμπαράστασης και κάλεσμα για συγκέντρωση ειδών πρώτης 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ανάγκης</a:t>
            </a:r>
          </a:p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Ψήφισμα </a:t>
            </a:r>
            <a:r>
              <a:rPr lang="el-GR" dirty="0">
                <a:solidFill>
                  <a:schemeClr val="accent1">
                    <a:lumMod val="50000"/>
                  </a:schemeClr>
                </a:solidFill>
              </a:rPr>
              <a:t>ΠΣΕ και άλλων συλλόγων για τη λειτουργία Ιδιωτικής Πανεπιστημιακής 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Κλινικής</a:t>
            </a:r>
          </a:p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Παγκόσμια Ημέρα </a:t>
            </a:r>
            <a:r>
              <a:rPr lang="el-GR" dirty="0" err="1" smtClean="0">
                <a:solidFill>
                  <a:schemeClr val="accent1">
                    <a:lumMod val="50000"/>
                  </a:schemeClr>
                </a:solidFill>
              </a:rPr>
              <a:t>Εργοθεραπείας</a:t>
            </a:r>
            <a:endParaRPr lang="el-GR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l-GR" dirty="0">
                <a:solidFill>
                  <a:schemeClr val="accent1">
                    <a:lumMod val="50000"/>
                  </a:schemeClr>
                </a:solidFill>
              </a:rPr>
              <a:t>Συνάντηση με τον Γ.Γ. Ανώτατης Εκπαίδευσης του υπουργείου 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Παιδείας</a:t>
            </a:r>
          </a:p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Συνάντηση με ΣΥΡΙΖΑ</a:t>
            </a:r>
          </a:p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Συνάντηση με ΚΚΕ</a:t>
            </a:r>
            <a:endParaRPr lang="el-GR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984318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514</Words>
  <Application>Microsoft Office PowerPoint</Application>
  <PresentationFormat>Ευρεία οθόνη</PresentationFormat>
  <Paragraphs>64</Paragraphs>
  <Slides>15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Θέμα του Office</vt:lpstr>
      <vt:lpstr>Απολογισμός δράσης ΠΣΕ</vt:lpstr>
      <vt:lpstr>Εκπαιδευτικά-εκδηλώσεις</vt:lpstr>
      <vt:lpstr>Εκπαιδευτικά-εκδηλώσεις</vt:lpstr>
      <vt:lpstr>Επιτροπές</vt:lpstr>
      <vt:lpstr>Συναντήσεις </vt:lpstr>
      <vt:lpstr>Επιστολές </vt:lpstr>
      <vt:lpstr>Επιστολές </vt:lpstr>
      <vt:lpstr>Δελτία Τύπου</vt:lpstr>
      <vt:lpstr>Δελτία Τύπου</vt:lpstr>
      <vt:lpstr>Δικαστικά</vt:lpstr>
      <vt:lpstr>Παρουσίαση του PowerPoint</vt:lpstr>
      <vt:lpstr>Παρουσίαση του PowerPoint</vt:lpstr>
      <vt:lpstr>Ανθυγιεινό επίδομα</vt:lpstr>
      <vt:lpstr>Κινητοποιήσεις</vt:lpstr>
      <vt:lpstr>8ο Πανελλήνιο Συνέδριο Εργοθεραπείας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Απολογισμός δράσης ΠΣΕ</dc:title>
  <dc:creator>KIRIAKI KERAMIOTOY</dc:creator>
  <cp:lastModifiedBy>KIRIAKI KERAMIOTOY</cp:lastModifiedBy>
  <cp:revision>21</cp:revision>
  <dcterms:created xsi:type="dcterms:W3CDTF">2024-03-29T19:51:45Z</dcterms:created>
  <dcterms:modified xsi:type="dcterms:W3CDTF">2024-03-30T10:06:52Z</dcterms:modified>
</cp:coreProperties>
</file>